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9144000" cy="6858000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DU POSTE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99640" y="1628640"/>
            <a:ext cx="7343640" cy="42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se déroule en cinq étapes, dont deux optionnelles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disque dur 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tests du logiciel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partir des bases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anonymisées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PC 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et, éventuellement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nouveaux comptes utilisateurs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personnalisation de ces comptes.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F2AA0C-FDCC-4B6B-BEDF-415C233DE55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043640" y="6381360"/>
            <a:ext cx="2483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Version 2.0 du 26 novembre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1.8  Sélectionner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DEC725-277B-4F21-B776-F53D2ED49A2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2"/>
          <p:cNvPicPr/>
          <p:nvPr/>
        </p:nvPicPr>
        <p:blipFill>
          <a:blip r:embed="rId2"/>
          <a:srcRect l="10438" t="20113" r="5947" b="15896"/>
          <a:stretch/>
        </p:blipFill>
        <p:spPr>
          <a:xfrm>
            <a:off x="539640" y="3021480"/>
            <a:ext cx="8244360" cy="354852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043640" y="1484640"/>
            <a:ext cx="7271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 il faut sélectionner le disque source contenant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 disque sera du type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 Descendre avec les touches de navigations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1.9  Sélectionner les options par défaut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88F943D-5D26-4BA6-8B1D-1717519DC15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/>
          <p:cNvPicPr/>
          <p:nvPr/>
        </p:nvPicPr>
        <p:blipFill>
          <a:blip r:embed="rId2"/>
          <a:srcRect l="12085" t="40554" r="8332" b="34633"/>
          <a:stretch/>
        </p:blipFill>
        <p:spPr>
          <a:xfrm>
            <a:off x="492840" y="2781000"/>
            <a:ext cx="8331480" cy="1460520"/>
          </a:xfrm>
          <a:prstGeom prst="rect">
            <a:avLst/>
          </a:prstGeom>
          <a:ln>
            <a:noFill/>
          </a:ln>
        </p:spPr>
      </p:pic>
      <p:pic>
        <p:nvPicPr>
          <p:cNvPr id="82" name="Picture 3"/>
          <p:cNvPicPr/>
          <p:nvPr/>
        </p:nvPicPr>
        <p:blipFill>
          <a:blip r:embed="rId3"/>
          <a:srcRect l="10415" t="31483" r="7117" b="34259"/>
          <a:stretch/>
        </p:blipFill>
        <p:spPr>
          <a:xfrm>
            <a:off x="1115640" y="4437000"/>
            <a:ext cx="7086240" cy="165528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115640" y="1772640"/>
            <a:ext cx="7271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Aux deux écrans suivants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1.10   </a:t>
            </a: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le mode restauration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812AB27-948D-45CF-B1AC-05CD6C02152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/>
          <p:cNvPicPr/>
          <p:nvPr/>
        </p:nvPicPr>
        <p:blipFill>
          <a:blip r:embed="rId2"/>
          <a:srcRect l="8333" t="26854" r="3955" b="18331"/>
          <a:stretch/>
        </p:blipFill>
        <p:spPr>
          <a:xfrm>
            <a:off x="3348000" y="1772640"/>
            <a:ext cx="5675040" cy="1994400"/>
          </a:xfrm>
          <a:prstGeom prst="rect">
            <a:avLst/>
          </a:prstGeom>
          <a:ln>
            <a:noFill/>
          </a:ln>
        </p:spPr>
      </p:pic>
      <p:pic>
        <p:nvPicPr>
          <p:cNvPr id="87" name="Picture 3"/>
          <p:cNvPicPr/>
          <p:nvPr/>
        </p:nvPicPr>
        <p:blipFill>
          <a:blip r:embed="rId3"/>
          <a:srcRect l="5212" t="16506" r="4288" b="23692"/>
          <a:stretch/>
        </p:blipFill>
        <p:spPr>
          <a:xfrm>
            <a:off x="3317760" y="3908880"/>
            <a:ext cx="5675040" cy="202680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611640" y="1845000"/>
            <a:ext cx="273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descendre avec les touches de navigations jusqu’au mode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restoredisk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qui permet de cloner l’image sur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1.11  Les dernières vérifications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74561F5-074E-4EF2-8F9E-9C5C1C44236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rcRect l="18511" t="37000" r="19117" b="41883"/>
          <a:stretch/>
        </p:blipFill>
        <p:spPr>
          <a:xfrm>
            <a:off x="1115640" y="2205000"/>
            <a:ext cx="6898680" cy="13132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442160" y="1741320"/>
            <a:ext cx="6839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Vérifier que l’image à cloner est bien celle de l’image.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5"/>
          <p:cNvPicPr/>
          <p:nvPr/>
        </p:nvPicPr>
        <p:blipFill>
          <a:blip r:embed="rId3"/>
          <a:srcRect l="4374" t="27593" r="2292" b="39442"/>
          <a:stretch/>
        </p:blipFill>
        <p:spPr>
          <a:xfrm>
            <a:off x="1017360" y="4725000"/>
            <a:ext cx="7689240" cy="152676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1195200" y="3718800"/>
            <a:ext cx="683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destination du clonage est le disque du PC qui s’affiche comme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sda 256GB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1.12  Lancer la vérification de l’image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39D4BE-4415-4ED2-8A6B-6FDC1E12F4D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/>
          <p:cNvPicPr/>
          <p:nvPr/>
        </p:nvPicPr>
        <p:blipFill>
          <a:blip r:embed="rId2"/>
          <a:srcRect l="6077" t="15742" r="3557" b="1852"/>
          <a:stretch/>
        </p:blipFill>
        <p:spPr>
          <a:xfrm>
            <a:off x="1259640" y="2565000"/>
            <a:ext cx="7029000" cy="360504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755640" y="1628640"/>
            <a:ext cx="7847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 écran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à l’invite « Appuyer sur Entrée… », à nouveau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1.13  Surveiller la vérification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903DC3-5CF8-4DBA-A5FA-ECADFC6AA42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2"/>
          <p:cNvPicPr/>
          <p:nvPr/>
        </p:nvPicPr>
        <p:blipFill>
          <a:blip r:embed="rId2"/>
          <a:srcRect l="20977" t="16349" r="19394" b="12130"/>
          <a:stretch/>
        </p:blipFill>
        <p:spPr>
          <a:xfrm>
            <a:off x="1763640" y="2709000"/>
            <a:ext cx="5650920" cy="381240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03640" y="1700640"/>
            <a:ext cx="691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logiciel va tout d’abord vérifier les images à cloner (environ 10 minutes).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1.14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361FF-AC55-4735-BBAF-F97EFDF511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rcRect l="9983" t="6945" r="10245" b="5558"/>
          <a:stretch/>
        </p:blipFill>
        <p:spPr>
          <a:xfrm>
            <a:off x="1259640" y="2610360"/>
            <a:ext cx="6364080" cy="392616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058040" y="1340640"/>
            <a:ext cx="6767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 terme de la vérification, le logiciel doit indiquer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Toutes les images de partitions ou de périphériques LV de cette image ont été vérifiées et toutes sont restaurables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1.15  Surveiller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2D4E511-8A68-44B8-B87A-11A3786069B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/>
          <p:cNvPicPr/>
          <p:nvPr/>
        </p:nvPicPr>
        <p:blipFill>
          <a:blip r:embed="rId2"/>
          <a:srcRect l="23215" t="20802" r="23575" b="24103"/>
          <a:stretch/>
        </p:blipFill>
        <p:spPr>
          <a:xfrm>
            <a:off x="2123640" y="2637000"/>
            <a:ext cx="5322240" cy="309888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051640" y="1917000"/>
            <a:ext cx="5255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se lance sur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plusieurs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écrans successifs.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1.16  Vérifier l’absence d’erreurs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3949D86-135E-4182-8E4A-48245591EE8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rcRect l="7918" t="3515" r="14790" b="11297"/>
          <a:stretch/>
        </p:blipFill>
        <p:spPr>
          <a:xfrm>
            <a:off x="3060000" y="2051640"/>
            <a:ext cx="5907600" cy="3661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67640" y="2070360"/>
            <a:ext cx="2519280" cy="31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achevé et réussi lorsqu’un écran de diagnostics s’affiche avec le commentaire en anglais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No error reported. Done!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1.17  Eteindre le PC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293B609-E729-4915-958A-44FE45CC031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/>
          <p:cNvPicPr/>
          <p:nvPr/>
        </p:nvPicPr>
        <p:blipFill>
          <a:blip r:embed="rId2"/>
          <a:srcRect l="7917" t="38662" r="25396" b="33614"/>
          <a:stretch/>
        </p:blipFill>
        <p:spPr>
          <a:xfrm>
            <a:off x="251640" y="2925000"/>
            <a:ext cx="8819280" cy="206172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11640" y="1484640"/>
            <a:ext cx="7703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avec les touches de navigation, monter jusqu’au premier mode d’arrêt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Poweroff     Arrêt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indiqué sur l’image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46560" y="5401440"/>
            <a:ext cx="583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terminé.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28D5662-B79B-43F8-801F-A4E0FFDA5B0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1115640" y="2277000"/>
            <a:ext cx="683964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dispositif de clonage comprend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disque optique sur lequel le PC doit démarrer pour lancer le logiciel de clonage Clonezilla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dossier d’archives sur un disque dur amovible USB3, qui contient l’image à cloner sur le PC livré.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PC prend environ 30 à 40 minutes.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Actualiser la plateforme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8FE9520-9E6F-47F4-9D8F-C352F75C657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979640" y="1772640"/>
            <a:ext cx="539964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de la plateforme logicielle a pour objectifs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vérifier le bon fonctionnement de cette procédure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d’appliquer les correctifs élaborés entre la date de création de l’image et la date de déploiement.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porte à la fois sur le logiciel et sur la configuration du système d’exploitation.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 est automatisée.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2.1  Etablir les connexions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C9EB008-2212-4CBC-8621-95AA9F7DF99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rcRect l="17471" t="-331" r="29411" b="23251"/>
          <a:stretch/>
        </p:blipFill>
        <p:spPr>
          <a:xfrm>
            <a:off x="4500000" y="2637000"/>
            <a:ext cx="4106160" cy="33516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259640" y="2061000"/>
            <a:ext cx="266328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un câble « réseau » à un port Ethernet du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ports USB3 (couleur bleue)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à l’arrière sont légèrement plus rapides.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2.2  Démarrer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2DBA185-260A-4611-A54D-693CA948FC5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043641" y="1268640"/>
            <a:ext cx="4305562" cy="16171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connexion apparaît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rapidement. 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propose dix comptes utilisateurs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Administrateur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jf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Utilisateur de référence et du logiciel  (à ne pas utiliser en principe)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 ...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lang="fr-FR" sz="1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Neuf</a:t>
            </a:r>
            <a:r>
              <a:rPr lang="fr-FR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utilisateurs opérationnels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Connecter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 clé USB SANDISK </a:t>
            </a:r>
            <a:r>
              <a:rPr lang="fr-F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Extreme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64Go  à un port USB,  à l’avant ou à l’arrière du PC.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connecter au compte administrateur </a:t>
            </a:r>
            <a:r>
              <a:rPr lang="fr-FR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avec le mot de passe communiqué par la DSI. Le bureau administrateur apparaît</a:t>
            </a: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02" y="4026716"/>
            <a:ext cx="3727686" cy="232980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9" t="24121" r="14124" b="27361"/>
          <a:stretch/>
        </p:blipFill>
        <p:spPr>
          <a:xfrm>
            <a:off x="5349202" y="1240593"/>
            <a:ext cx="3794798" cy="23165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2.2 bis    En cas de problème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1070" y="1661020"/>
            <a:ext cx="35370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écran noir peut apparaître à la première connexion.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déconnecter alors en appuyant simultanément sur les touches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Ctrl + Alt +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Suppr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Puis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cliquer sur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Logout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comme ci-contre.</a:t>
            </a: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L’écran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connexion réapparaît.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connexion fonctionne toujours.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 problème n’affecte pas les comptes utilisateurs standard.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3" t="26338" r="33899" b="30388"/>
          <a:stretch/>
        </p:blipFill>
        <p:spPr>
          <a:xfrm>
            <a:off x="6067815" y="1416600"/>
            <a:ext cx="2701255" cy="221715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47" t="12663" r="21604" b="19317"/>
          <a:stretch/>
        </p:blipFill>
        <p:spPr>
          <a:xfrm>
            <a:off x="5285064" y="4063710"/>
            <a:ext cx="3756917" cy="25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8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2.3  L’icône Actualiser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8C3603B-4211-4C68-9A67-8CE0D8B5441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1908036" y="3274167"/>
            <a:ext cx="32392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5" t="14366" r="61896" b="48124"/>
          <a:stretch/>
        </p:blipFill>
        <p:spPr>
          <a:xfrm>
            <a:off x="5221950" y="2119330"/>
            <a:ext cx="2227473" cy="32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2.4  Vérifier la fin de l’opération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67044A-D738-4405-8B86-B82C5B124663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2"/>
          <a:srcRect t="5413" r="41203" b="61976"/>
          <a:stretch/>
        </p:blipFill>
        <p:spPr>
          <a:xfrm>
            <a:off x="1681200" y="2114640"/>
            <a:ext cx="5780520" cy="200304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259640" y="1468440"/>
            <a:ext cx="6983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Lorsque le dialogue se termine, rentrer une touche comme indiqué sur la console.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151640" y="443700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Répéter l’actualisation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une deuxième fois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cliquant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bureau.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Entrer le mot de passe quand il vous est demandé.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2.5  Eteindre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C053B6-9B7E-4BE6-AF98-718E863CBFD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63720" y="1700640"/>
            <a:ext cx="3599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éteindre le PC, cliquer sur le menu K, entouré en bleu,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Quitter,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teindre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6065174" y="1416600"/>
            <a:ext cx="2734788" cy="1934408"/>
            <a:chOff x="6065174" y="1416600"/>
            <a:chExt cx="2734788" cy="1934408"/>
          </a:xfrm>
        </p:grpSpPr>
        <p:pic>
          <p:nvPicPr>
            <p:cNvPr id="142" name="Picture 2"/>
            <p:cNvPicPr/>
            <p:nvPr/>
          </p:nvPicPr>
          <p:blipFill rotWithShape="1">
            <a:blip r:embed="rId2"/>
            <a:srcRect l="-1925" t="61158" r="68743"/>
            <a:stretch/>
          </p:blipFill>
          <p:spPr>
            <a:xfrm>
              <a:off x="6156421" y="1416600"/>
              <a:ext cx="2643541" cy="1934408"/>
            </a:xfrm>
            <a:prstGeom prst="rect">
              <a:avLst/>
            </a:prstGeom>
            <a:ln>
              <a:noFill/>
            </a:ln>
          </p:spPr>
        </p:pic>
        <p:sp>
          <p:nvSpPr>
            <p:cNvPr id="144" name="CustomShape 4"/>
            <p:cNvSpPr/>
            <p:nvPr/>
          </p:nvSpPr>
          <p:spPr>
            <a:xfrm>
              <a:off x="6065174" y="3064088"/>
              <a:ext cx="574920" cy="28692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5" name="CustomShape 5"/>
          <p:cNvSpPr/>
          <p:nvPr/>
        </p:nvSpPr>
        <p:spPr>
          <a:xfrm>
            <a:off x="678914" y="4385795"/>
            <a:ext cx="4570920" cy="17507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Puis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confirmer en cliquant sur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Shutdown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Déconnecter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câble « réseau » du port Ethernet.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Retirer la </a:t>
            </a:r>
            <a:r>
              <a:rPr lang="fr-F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clé </a:t>
            </a:r>
            <a:r>
              <a:rPr lang="fr-FR" sz="1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USB3.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colorTemperature colorTemp="4275"/>
                    </a14:imgEffect>
                    <a14:imgEffect>
                      <a14:saturation sat="113000"/>
                    </a14:imgEffect>
                    <a14:imgEffect>
                      <a14:brightnessContrast bright="-3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18889" r="23250" b="17556"/>
          <a:stretch/>
        </p:blipFill>
        <p:spPr>
          <a:xfrm>
            <a:off x="5546880" y="3660177"/>
            <a:ext cx="3451860" cy="247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 Tester le 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153BACD-A6A7-49E9-BBE0-7B6F3B8C9D4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403640" y="1484640"/>
            <a:ext cx="640764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de cette section ont pour objectif de vérifier que les étapes précédentes ont permis d’installer une plateforme fonctionnelle.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PC, insérer la clé USB3 à l’écran de connexion, et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</a:t>
            </a:r>
            <a:r>
              <a:rPr lang="fr-F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comme indiqué sur la diapo 2.2.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3.1  L’icône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114ABDC-B536-4331-A1C3-095B20B6BC0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2"/>
          <p:cNvPicPr/>
          <p:nvPr/>
        </p:nvPicPr>
        <p:blipFill>
          <a:blip r:embed="rId2"/>
          <a:srcRect l="320" r="32067" b="56900"/>
          <a:stretch/>
        </p:blipFill>
        <p:spPr>
          <a:xfrm>
            <a:off x="2699640" y="2493000"/>
            <a:ext cx="5919480" cy="23576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467640" y="2637000"/>
            <a:ext cx="2087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l’affichage du bureau,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bleue.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76560" y="44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3.2  Importer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96B2A1D-5E18-4B50-A620-B6F0EC67D99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/>
          <p:cNvPicPr/>
          <p:nvPr/>
        </p:nvPicPr>
        <p:blipFill>
          <a:blip r:embed="rId2"/>
          <a:srcRect l="11484" t="16546" r="45491" b="48882"/>
          <a:stretch/>
        </p:blipFill>
        <p:spPr>
          <a:xfrm>
            <a:off x="1619640" y="2739240"/>
            <a:ext cx="7201800" cy="361620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791640" y="1093320"/>
            <a:ext cx="6623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 répertoire de données Anonyme… quelconque, indiqué dans l’arborescence de gauche (cliquer par exemple sur le répertoire surligné en bleu).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d’importation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996000" y="2493000"/>
            <a:ext cx="1006920" cy="205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FBD351E-DE0F-4FC2-A6AA-6FF5F00FC30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/>
          <p:cNvPicPr/>
          <p:nvPr/>
        </p:nvPicPr>
        <p:blipFill>
          <a:blip r:embed="rId2"/>
          <a:srcRect l="33226" t="30746" r="34775" b="30841"/>
          <a:stretch/>
        </p:blipFill>
        <p:spPr>
          <a:xfrm>
            <a:off x="5091120" y="1927800"/>
            <a:ext cx="2750400" cy="173700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619640" y="1681560"/>
            <a:ext cx="3167280" cy="530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Appuyer immédiatement sur la touche F12.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ci-contre s 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Insérer le disque optique dans le lecteur.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 descendre jusqu’à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Legacy: HL-DT-ST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 permet de démarrer sur le lecteur de disque optique.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/>
          <p:cNvPicPr/>
          <p:nvPr/>
        </p:nvPicPr>
        <p:blipFill>
          <a:blip r:embed="rId3"/>
          <a:srcRect l="34304" t="36517" r="33592" b="26958"/>
          <a:stretch/>
        </p:blipFill>
        <p:spPr>
          <a:xfrm>
            <a:off x="5165280" y="4293000"/>
            <a:ext cx="2676240" cy="171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3.3  Vérifier les onglets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F765B18-1054-4222-AEBF-9029C6AA49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/>
          <p:cNvPicPr/>
          <p:nvPr/>
        </p:nvPicPr>
        <p:blipFill>
          <a:blip r:embed="rId2"/>
          <a:srcRect l="11549" t="16442" r="33080" b="13482"/>
          <a:stretch/>
        </p:blipFill>
        <p:spPr>
          <a:xfrm>
            <a:off x="2843640" y="1550520"/>
            <a:ext cx="6075360" cy="480492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389880" y="2959200"/>
            <a:ext cx="24548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onglets par année sont automatiquement générés.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 flipV="1">
            <a:off x="2843640" y="2566800"/>
            <a:ext cx="3599280" cy="57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3.4  Lancer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9943535-8156-47F7-AAA2-33EAF0868E2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2"/>
          <p:cNvPicPr/>
          <p:nvPr/>
        </p:nvPicPr>
        <p:blipFill>
          <a:blip r:embed="rId2"/>
          <a:srcRect l="47673" t="15700" r="22145" b="43734"/>
          <a:stretch/>
        </p:blipFill>
        <p:spPr>
          <a:xfrm>
            <a:off x="2157480" y="2800800"/>
            <a:ext cx="4827960" cy="405504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259640" y="1682640"/>
            <a:ext cx="77756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CSV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qui permet de créer la base de données au format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bien appuyer simultanément sur les touches Ctrl et B)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852000" y="2665080"/>
            <a:ext cx="646920" cy="69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3.5  Vérifier la fin de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A2B2892-0FD9-415C-9507-7AA68C84FB0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/>
          <p:cNvPicPr/>
          <p:nvPr/>
        </p:nvPicPr>
        <p:blipFill>
          <a:blip r:embed="rId2"/>
          <a:srcRect l="11961" t="16517" r="19436" b="13540"/>
          <a:stretch/>
        </p:blipFill>
        <p:spPr>
          <a:xfrm>
            <a:off x="1116720" y="2205000"/>
            <a:ext cx="7061760" cy="44989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043640" y="1484640"/>
            <a:ext cx="741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fin d’un test réussi apparaît le message  « Terminé. »  dans l’onglet des messages, suivi du répertoire des bases de données .csv et de leur taille.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3.6  Lancer RStudio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8E21CAB-618C-4670-9DA0-800E0AD2195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2"/>
          <p:cNvPicPr/>
          <p:nvPr/>
        </p:nvPicPr>
        <p:blipFill>
          <a:blip r:embed="rId2"/>
          <a:srcRect l="47455" t="15700" r="24424" b="43367"/>
          <a:stretch/>
        </p:blipFill>
        <p:spPr>
          <a:xfrm>
            <a:off x="4068000" y="2279160"/>
            <a:ext cx="4498200" cy="409212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683640" y="2277000"/>
            <a:ext cx="2807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Ensuite lancer l’analyse des données en cliquant sur l’icône bleue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la barre des icônes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en appuyant simultanément sur  les touches Ctrl et R)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683640" y="1412640"/>
            <a:ext cx="777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diapos 3.6 à 3.9 incluses ne concernent que les chambres suivantes :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Auvergne-Rhône-Alpes, Bretagne, Ile-de-France, La Réunion, Occitanie.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3.7  Générer les rapports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733DDC7-2CFA-436D-8204-A7E7446C616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2"/>
          <p:cNvPicPr/>
          <p:nvPr/>
        </p:nvPicPr>
        <p:blipFill>
          <a:blip r:embed="rId2"/>
          <a:srcRect l="-2358" t="-1120" r="48373" b="40897"/>
          <a:stretch/>
        </p:blipFill>
        <p:spPr>
          <a:xfrm>
            <a:off x="2483640" y="1512000"/>
            <a:ext cx="6609600" cy="46069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323640" y="2205000"/>
            <a:ext cx="223128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L’interface RStudio se lance, appuyer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diapo suivante montre l’écran à la fin de l’exécution : le rapport PDF est affiché.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3"/>
          <p:cNvPicPr/>
          <p:nvPr/>
        </p:nvPicPr>
        <p:blipFill>
          <a:blip r:embed="rId3"/>
          <a:stretch/>
        </p:blipFill>
        <p:spPr>
          <a:xfrm>
            <a:off x="971640" y="3219480"/>
            <a:ext cx="549720" cy="42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3.8  L’affichage du rapport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623F7-B9A5-43B5-B124-08A664949CE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/>
          <p:cNvPicPr/>
          <p:nvPr/>
        </p:nvPicPr>
        <p:blipFill>
          <a:blip r:embed="rId2"/>
          <a:srcRect b="11013"/>
          <a:stretch/>
        </p:blipFill>
        <p:spPr>
          <a:xfrm>
            <a:off x="323640" y="1521720"/>
            <a:ext cx="8537040" cy="47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3.9  L’affichage du rapport ODT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FFAA1C-421A-43C9-85E1-CCA41E09E11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/>
          <p:cNvPicPr/>
          <p:nvPr/>
        </p:nvPicPr>
        <p:blipFill>
          <a:blip r:embed="rId2"/>
          <a:srcRect r="5974" b="8518"/>
          <a:stretch/>
        </p:blipFill>
        <p:spPr>
          <a:xfrm>
            <a:off x="2641320" y="2637000"/>
            <a:ext cx="6165000" cy="374832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827640" y="1484640"/>
            <a:ext cx="7127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Fermer le rapport PDF. Le rapport au format ODT est ensuite affiché. Un rapport au format MS-Word est également généré (mais pas affiché). Fermer les applications.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8C67B7-B5CA-42D8-86BC-2B1F1BB929E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 Créer les comptes utilisateurs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691640" y="2349000"/>
            <a:ext cx="61916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comptes utilisateurs n’est nécessaire que si plus de deux sections utilisent l’application.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comptes utilisateur par défaut sont déjà installés : 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4.1  Lancer le script de création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1F35A6E-A0B7-45B1-8B14-F70AB6B092F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896040" y="1917000"/>
            <a:ext cx="4178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Lancer une console en cliquant sur l’icône Konsole du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953280" y="3679920"/>
            <a:ext cx="6479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: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sudo  compte_utilisateur.sh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3"/>
          <p:cNvPicPr/>
          <p:nvPr/>
        </p:nvPicPr>
        <p:blipFill>
          <a:blip r:embed="rId2"/>
          <a:srcRect l="3761" t="1353" r="60723" b="63041"/>
          <a:stretch/>
        </p:blipFill>
        <p:spPr>
          <a:xfrm>
            <a:off x="5796000" y="1331640"/>
            <a:ext cx="3045240" cy="1907640"/>
          </a:xfrm>
          <a:prstGeom prst="rect">
            <a:avLst/>
          </a:prstGeom>
          <a:ln>
            <a:noFill/>
          </a:ln>
        </p:spPr>
      </p:pic>
      <p:pic>
        <p:nvPicPr>
          <p:cNvPr id="197" name="Picture 2"/>
          <p:cNvPicPr/>
          <p:nvPr/>
        </p:nvPicPr>
        <p:blipFill>
          <a:blip r:embed="rId3"/>
          <a:stretch/>
        </p:blipFill>
        <p:spPr>
          <a:xfrm>
            <a:off x="5076000" y="3357000"/>
            <a:ext cx="3821400" cy="304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63D810F-E63C-4A17-B7D9-A49A5F67DCF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2"/>
          <p:cNvPicPr/>
          <p:nvPr/>
        </p:nvPicPr>
        <p:blipFill>
          <a:blip r:embed="rId2"/>
          <a:srcRect t="69552" r="16985" b="15224"/>
          <a:stretch/>
        </p:blipFill>
        <p:spPr>
          <a:xfrm>
            <a:off x="225720" y="2277000"/>
            <a:ext cx="8916120" cy="11649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4.2  Renseigner le nom d’utilisateur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67640" y="4077000"/>
            <a:ext cx="856800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console rappelle quelques règles portant sur la forme des noms de compte utilisateur.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nom d’utilisateur voulu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(ici par exemple,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lorsque ce compte a été créé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puis, à l’invite, confirmer par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Oui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1.2 Démarrer Clonezilla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35CD85B-BE92-43B9-AF1D-913FB68D37E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2"/>
          <p:cNvPicPr/>
          <p:nvPr/>
        </p:nvPicPr>
        <p:blipFill>
          <a:blip r:embed="rId2"/>
          <a:srcRect l="15111" t="9006" r="10607" b="4452"/>
          <a:stretch/>
        </p:blipFill>
        <p:spPr>
          <a:xfrm>
            <a:off x="3348000" y="2170440"/>
            <a:ext cx="5116320" cy="335232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539640" y="1989000"/>
            <a:ext cx="251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démarrage de Clonezilla  s’affiche.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524EC0-69D1-4167-A87F-FFDD4976F8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4.3  Renseigner le mot de passe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2"/>
          <p:cNvPicPr/>
          <p:nvPr/>
        </p:nvPicPr>
        <p:blipFill>
          <a:blip r:embed="rId2"/>
          <a:srcRect t="69404" r="31409" b="15296"/>
          <a:stretch/>
        </p:blipFill>
        <p:spPr>
          <a:xfrm>
            <a:off x="179640" y="3741120"/>
            <a:ext cx="8614800" cy="13845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007280" y="2234520"/>
            <a:ext cx="6623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Retaper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mots de passe ne s’afficheront pas.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193DBB-46BE-441E-9887-22A84403353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4.4  La fin de la procédure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67640" y="2277000"/>
            <a:ext cx="3527280" cy="173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 a réussi quand aucun message d’erreur n’apparaît et que l’expression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Fin de la procédure.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est affichée.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/>
          <p:cNvPicPr/>
          <p:nvPr/>
        </p:nvPicPr>
        <p:blipFill>
          <a:blip r:embed="rId2"/>
          <a:srcRect t="22242" b="6330"/>
          <a:stretch/>
        </p:blipFill>
        <p:spPr>
          <a:xfrm>
            <a:off x="3852000" y="1628640"/>
            <a:ext cx="4958640" cy="46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DC68C74-64FE-490D-8AB0-1FBF4A44390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2"/>
          <a:srcRect r="65613"/>
          <a:stretch/>
        </p:blipFill>
        <p:spPr>
          <a:xfrm>
            <a:off x="5940000" y="1340640"/>
            <a:ext cx="2718360" cy="49417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11640" y="2918520"/>
            <a:ext cx="48956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à présent se déconnecter de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Quitter,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Déconnexion.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4.5  Se déconnecter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EDFCE54-17B8-42A0-AB90-84F6CA62AA5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4.6  Se connecter au nouvel utilisateur</a:t>
            </a:r>
            <a:endParaRPr lang="fr-F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34640" y="1412640"/>
            <a:ext cx="4661485" cy="2664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faut ensuite se connecter à l’utilisateur qui vient d’être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créé.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l’écran de connexion, avec les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touches</a:t>
            </a:r>
          </a:p>
          <a:p>
            <a:pPr algn="ctr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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et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</a:t>
            </a: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clavier, naviguer jusqu’à mettre au premier plan l’utilisateur qui vient d’être créé, par exemple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du compte de la diapo 4.3, puis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34640" y="4211273"/>
            <a:ext cx="7553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Cette connexion est nécessaire pour que le compte fonctionne.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Plusieurs comptes peuvent être créés à la </a:t>
            </a:r>
            <a:r>
              <a:rPr lang="fr-FR" dirty="0" smtClean="0">
                <a:latin typeface="Calibri" panose="020F0502020204030204" pitchFamily="34" charset="0"/>
              </a:rPr>
              <a:t>suite en répétant la procédure des diapos 4.1 à 4.6.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Lorsque </a:t>
            </a:r>
            <a:r>
              <a:rPr lang="fr-FR" dirty="0">
                <a:latin typeface="Calibri" panose="020F0502020204030204" pitchFamily="34" charset="0"/>
              </a:rPr>
              <a:t>tous les comptes sont créés, il faut </a:t>
            </a:r>
            <a:r>
              <a:rPr lang="fr-FR" b="1" dirty="0">
                <a:latin typeface="Calibri" panose="020F0502020204030204" pitchFamily="34" charset="0"/>
              </a:rPr>
              <a:t>redémarrer </a:t>
            </a:r>
            <a:r>
              <a:rPr lang="fr-FR" dirty="0">
                <a:latin typeface="Calibri" panose="020F0502020204030204" pitchFamily="34" charset="0"/>
              </a:rPr>
              <a:t>l’ordinateur </a:t>
            </a:r>
            <a:r>
              <a:rPr lang="fr-FR" b="1" dirty="0">
                <a:latin typeface="Calibri" panose="020F0502020204030204" pitchFamily="34" charset="0"/>
              </a:rPr>
              <a:t>avant</a:t>
            </a:r>
            <a:r>
              <a:rPr lang="fr-FR" dirty="0">
                <a:latin typeface="Calibri" panose="020F0502020204030204" pitchFamily="34" charset="0"/>
              </a:rPr>
              <a:t> de pouvoir exploiter l’ensemble des </a:t>
            </a:r>
            <a:r>
              <a:rPr lang="fr-FR" dirty="0" smtClean="0">
                <a:latin typeface="Calibri" panose="020F0502020204030204" pitchFamily="34" charset="0"/>
              </a:rPr>
              <a:t>comptes ainsi </a:t>
            </a:r>
            <a:r>
              <a:rPr lang="fr-FR" dirty="0">
                <a:latin typeface="Calibri" panose="020F0502020204030204" pitchFamily="34" charset="0"/>
              </a:rPr>
              <a:t>créés.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69" t="20683" r="13211" b="28430"/>
          <a:stretch/>
        </p:blipFill>
        <p:spPr>
          <a:xfrm>
            <a:off x="5696125" y="1778467"/>
            <a:ext cx="3462609" cy="2298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 Les étapes optionnelles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C4A2996-CA63-4CC8-A5E1-11461B4A7C7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793880" y="2349000"/>
            <a:ext cx="568764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qui suivent sont optionnelles.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Elles permettent d’améliorer ou de personnaliser l’ergonomie du bureau de l’utilisateur créé en conformité avec ceux des utilisateurs par défaut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5.1  Configurer Dolphin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AC39DD6-7446-4016-B2C2-E54BA71334B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 3"/>
          <p:cNvPicPr/>
          <p:nvPr/>
        </p:nvPicPr>
        <p:blipFill>
          <a:blip r:embed="rId2"/>
          <a:srcRect l="3150" t="5040" r="47340" b="38070"/>
          <a:stretch/>
        </p:blipFill>
        <p:spPr>
          <a:xfrm>
            <a:off x="2915640" y="2305440"/>
            <a:ext cx="6130080" cy="440208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323640" y="1556640"/>
            <a:ext cx="647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les barres d’outils…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5.2  Améliorer la navigation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A6B7AFD-61B0-4D1C-BF21-AA375D38513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4"/>
          <p:cNvPicPr/>
          <p:nvPr/>
        </p:nvPicPr>
        <p:blipFill>
          <a:blip r:embed="rId2"/>
          <a:srcRect l="3537" t="3380" r="51575" b="43698"/>
          <a:stretch/>
        </p:blipFill>
        <p:spPr>
          <a:xfrm>
            <a:off x="4788000" y="2421000"/>
            <a:ext cx="4103280" cy="30232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755640" y="2061000"/>
            <a:ext cx="338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Descendre dans la liste des actions disponibles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^Haut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pour importer cette action dans la barre d’outil du gestionnaire de fichiers.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193680"/>
            <a:ext cx="8228520" cy="130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 Opérations manuelles en cas de problème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440000" y="2304000"/>
            <a:ext cx="6695280" cy="88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indiquées dans les diapositives suivantes sont en principe automatisées dans ce qui précède. Elles peuvent être mises en œuvre en cas de problème.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6"/>
          <p:cNvPicPr/>
          <p:nvPr/>
        </p:nvPicPr>
        <p:blipFill>
          <a:blip r:embed="rId2"/>
          <a:srcRect t="24625" r="65651"/>
          <a:stretch/>
        </p:blipFill>
        <p:spPr>
          <a:xfrm>
            <a:off x="4860720" y="1478160"/>
            <a:ext cx="3429000" cy="470268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  Accéder à la configuration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87640" y="4150800"/>
            <a:ext cx="302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fab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 entouré en bleu (analogue du menu démarrer de Windows).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AD110A1-F512-40A4-B6E9-108302E6194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716000" y="5949360"/>
            <a:ext cx="430920" cy="358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6.2  Accéder à la configuration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"/>
          <p:cNvPicPr/>
          <p:nvPr/>
        </p:nvPicPr>
        <p:blipFill>
          <a:blip r:embed="rId2"/>
          <a:stretch/>
        </p:blipFill>
        <p:spPr>
          <a:xfrm>
            <a:off x="2426400" y="2349000"/>
            <a:ext cx="6502680" cy="406332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582840" y="5591160"/>
            <a:ext cx="1582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Ordinateur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 flipH="1" flipV="1">
            <a:off x="3851280" y="4220280"/>
            <a:ext cx="18972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"/>
          <p:cNvSpPr/>
          <p:nvPr/>
        </p:nvSpPr>
        <p:spPr>
          <a:xfrm flipV="1">
            <a:off x="2034360" y="5940000"/>
            <a:ext cx="145620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8910C65-D36A-44D1-AE3B-31ED15690CA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5796000" y="3687480"/>
            <a:ext cx="2015280" cy="91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Configuration du système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1.3  Sélectionner la langue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D2BC9ED-4686-4B96-9617-737435814F4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/>
          <p:cNvPicPr/>
          <p:nvPr/>
        </p:nvPicPr>
        <p:blipFill>
          <a:blip r:embed="rId2"/>
          <a:srcRect l="24165" t="17966" r="17500" b="16851"/>
          <a:stretch/>
        </p:blipFill>
        <p:spPr>
          <a:xfrm>
            <a:off x="5076000" y="1510200"/>
            <a:ext cx="3312360" cy="2081520"/>
          </a:xfrm>
          <a:prstGeom prst="rect">
            <a:avLst/>
          </a:prstGeom>
          <a:ln>
            <a:noFill/>
          </a:ln>
        </p:spPr>
      </p:pic>
      <p:pic>
        <p:nvPicPr>
          <p:cNvPr id="55" name="Picture 3"/>
          <p:cNvPicPr/>
          <p:nvPr/>
        </p:nvPicPr>
        <p:blipFill>
          <a:blip r:embed="rId3"/>
          <a:srcRect l="22709" t="19441" r="22292" b="22035"/>
          <a:stretch/>
        </p:blipFill>
        <p:spPr>
          <a:xfrm>
            <a:off x="5076000" y="3898800"/>
            <a:ext cx="3322080" cy="198792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683640" y="1772640"/>
            <a:ext cx="453528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sélection de langue 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navigation, descendre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fr_FR.UTF-8 French | Français.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6.3  Configurer le réseau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2"/>
          <p:cNvPicPr/>
          <p:nvPr/>
        </p:nvPicPr>
        <p:blipFill>
          <a:blip r:embed="rId2"/>
          <a:srcRect r="45540" b="3121"/>
          <a:stretch/>
        </p:blipFill>
        <p:spPr>
          <a:xfrm>
            <a:off x="4456800" y="1268640"/>
            <a:ext cx="4482000" cy="498312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827640" y="4653000"/>
            <a:ext cx="3239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Configuration dans la rubrique Réseau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D5565C-56B1-43B6-AA11-A9DD28D70AF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6.4  Configurer le réseau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27640" y="1845000"/>
            <a:ext cx="3311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Serveur mandataire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(proxy)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Utiliser la configuration manuellement spécifiée…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réglages de proxy sont déjà paramétrés 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100.78.88.201 port 8001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fermer les fenêtres.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1F15254-2F6B-4F07-AAD9-6F8FA5C8F2C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Image 249"/>
          <p:cNvPicPr/>
          <p:nvPr/>
        </p:nvPicPr>
        <p:blipFill>
          <a:blip r:embed="rId2"/>
          <a:stretch/>
        </p:blipFill>
        <p:spPr>
          <a:xfrm>
            <a:off x="4176000" y="1161720"/>
            <a:ext cx="4617000" cy="524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17240" y="462960"/>
            <a:ext cx="8228520" cy="7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3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2.7 </a:t>
            </a: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3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Paramétrer le gestionnaire de code source GIT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Picture 3"/>
          <p:cNvPicPr/>
          <p:nvPr/>
        </p:nvPicPr>
        <p:blipFill>
          <a:blip r:embed="rId2"/>
          <a:srcRect l="3761" t="1353" r="35979" b="15400"/>
          <a:stretch/>
        </p:blipFill>
        <p:spPr>
          <a:xfrm>
            <a:off x="3780000" y="1548000"/>
            <a:ext cx="5167800" cy="446148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411120" y="2421000"/>
            <a:ext cx="3527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le bureau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Konsole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console rentrer la commande comme sur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http.proxy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doit figurer l’adresse du proxy de l’institution, comme sur la diapo précédente.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E589FF1-D0D2-4ABE-B8EF-1F49C010826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45217AD-B716-45B6-AC35-36E8CCA7E23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6.5  Ajouter des raccourcis au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gestionnaire de fichiers Dolphin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2"/>
          <p:cNvPicPr/>
          <p:nvPr/>
        </p:nvPicPr>
        <p:blipFill>
          <a:blip r:embed="rId2"/>
          <a:srcRect l="2491" t="3571" r="52511" b="65007"/>
          <a:stretch/>
        </p:blipFill>
        <p:spPr>
          <a:xfrm>
            <a:off x="1165680" y="3040722"/>
            <a:ext cx="7198920" cy="314100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64960" y="177156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gestionnaire de fichiers doit être paramétré.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à l’emplacement indiqué par l’image et sélectionner « Ajouter un élément 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». </a:t>
            </a:r>
            <a:r>
              <a:rPr lang="fr-FR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Dans les diapos qui suivent on remplacera section_3 par le nom effectif de l’utilisateur créé.</a:t>
            </a:r>
          </a:p>
          <a:p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79FA023-6A11-40A7-BFFB-F76CF0BC8DC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 1"/>
          <p:cNvPicPr/>
          <p:nvPr/>
        </p:nvPicPr>
        <p:blipFill>
          <a:blip r:embed="rId2"/>
          <a:srcRect l="32292" t="28581" r="35823" b="46222"/>
          <a:stretch/>
        </p:blipFill>
        <p:spPr>
          <a:xfrm>
            <a:off x="2555640" y="3573000"/>
            <a:ext cx="3426120" cy="169200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99640" y="1845000"/>
            <a:ext cx="7199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dialogue apparaît.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rentrer CLE USB3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l’icone dossier (surlignée en bleu sur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6.6  Ajouter le raccourci CLE USB3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5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6.7  Ajouter le raccourci CLE USB3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C3F0046-9311-410C-A32F-66EF1041924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/>
          <p:cNvPicPr/>
          <p:nvPr/>
        </p:nvPicPr>
        <p:blipFill>
          <a:blip r:embed="rId2"/>
          <a:stretch/>
        </p:blipFill>
        <p:spPr>
          <a:xfrm>
            <a:off x="3865680" y="1268640"/>
            <a:ext cx="4485960" cy="524448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683640" y="1597320"/>
            <a:ext cx="2735280" cy="447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R-Altair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section_3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5CB869-D718-4291-8471-6D6A408A3CF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99280" y="1417320"/>
            <a:ext cx="7199640" cy="17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Recommencer l’étape de la diapo 4.8. Un dialogue s’ouvre.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remplir par « Données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droite de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l’icône dossier entourée en rouge.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6.8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"/>
          <p:cNvPicPr/>
          <p:nvPr/>
        </p:nvPicPr>
        <p:blipFill>
          <a:blip r:embed="rId2"/>
          <a:stretch/>
        </p:blipFill>
        <p:spPr>
          <a:xfrm>
            <a:off x="2859480" y="2565000"/>
            <a:ext cx="4287960" cy="2163240"/>
          </a:xfrm>
          <a:prstGeom prst="rect">
            <a:avLst/>
          </a:prstGeom>
          <a:ln>
            <a:noFill/>
          </a:ln>
        </p:spPr>
      </p:pic>
      <p:sp>
        <p:nvSpPr>
          <p:cNvPr id="271" name="CustomShape 4"/>
          <p:cNvSpPr/>
          <p:nvPr/>
        </p:nvSpPr>
        <p:spPr>
          <a:xfrm>
            <a:off x="6572520" y="3141000"/>
            <a:ext cx="574920" cy="43092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3C8C6AD-CFB7-4283-BF32-1D37ED9673A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"/>
          <p:cNvPicPr/>
          <p:nvPr/>
        </p:nvPicPr>
        <p:blipFill>
          <a:blip r:embed="rId2"/>
          <a:srcRect t="3221"/>
          <a:stretch/>
        </p:blipFill>
        <p:spPr>
          <a:xfrm>
            <a:off x="3708000" y="1582200"/>
            <a:ext cx="4500360" cy="5086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6.9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83640" y="1597320"/>
            <a:ext cx="2735280" cy="557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au nom de l’utilisateur (ici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nom d’util. (ici section_3)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&gt;  xhl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D4AD177-50F9-4B09-AA09-E0D349A59A7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6.10  Configurer Dolphin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83640" y="1651320"/>
            <a:ext cx="316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Dolphin…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2"/>
          <a:stretch/>
        </p:blipFill>
        <p:spPr>
          <a:xfrm>
            <a:off x="1979640" y="2565000"/>
            <a:ext cx="5529600" cy="392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6.11  Scinder la vue par défaut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4F3A3ED-384C-417E-89F3-68F8B05AE40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3"/>
          <p:cNvPicPr/>
          <p:nvPr/>
        </p:nvPicPr>
        <p:blipFill>
          <a:blip r:embed="rId2"/>
          <a:srcRect l="5473" t="3891" r="54353" b="48391"/>
          <a:stretch/>
        </p:blipFill>
        <p:spPr>
          <a:xfrm>
            <a:off x="5215680" y="1366200"/>
            <a:ext cx="3359160" cy="249372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1259640" y="1541520"/>
            <a:ext cx="424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l’onglet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Démarrage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la case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 d’affichage scindé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OK.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2"/>
          <p:cNvPicPr/>
          <p:nvPr/>
        </p:nvPicPr>
        <p:blipFill>
          <a:blip r:embed="rId3"/>
          <a:srcRect l="-1106" t="-564" r="1106" b="33310"/>
          <a:stretch/>
        </p:blipFill>
        <p:spPr>
          <a:xfrm>
            <a:off x="3577320" y="3861000"/>
            <a:ext cx="5498640" cy="260100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1403640" y="4293000"/>
            <a:ext cx="215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Apparence finale du gestionnaire de fichiers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Dolphin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1.4  Confirmer les paramétrages (1)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766104-9D87-4E44-AD22-6B0DCAB5EB8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3"/>
          <p:cNvPicPr/>
          <p:nvPr/>
        </p:nvPicPr>
        <p:blipFill>
          <a:blip r:embed="rId2"/>
          <a:srcRect l="18762" t="17367" r="16240" b="13375"/>
          <a:stretch/>
        </p:blipFill>
        <p:spPr>
          <a:xfrm>
            <a:off x="4716000" y="1556640"/>
            <a:ext cx="3800880" cy="2277720"/>
          </a:xfrm>
          <a:prstGeom prst="rect">
            <a:avLst/>
          </a:prstGeom>
          <a:ln>
            <a:noFill/>
          </a:ln>
        </p:spPr>
      </p:pic>
      <p:pic>
        <p:nvPicPr>
          <p:cNvPr id="60" name="Picture 6"/>
          <p:cNvPicPr/>
          <p:nvPr/>
        </p:nvPicPr>
        <p:blipFill>
          <a:blip r:embed="rId3"/>
          <a:srcRect l="20957" t="41365" r="18074" b="31260"/>
          <a:stretch/>
        </p:blipFill>
        <p:spPr>
          <a:xfrm>
            <a:off x="2065320" y="4077000"/>
            <a:ext cx="6485040" cy="163728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187640" y="1772640"/>
            <a:ext cx="352728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6.12  Personnaliser le bureau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19BE71E-B7F1-456A-9E2B-4A0D9858E70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Image 3"/>
          <p:cNvPicPr/>
          <p:nvPr/>
        </p:nvPicPr>
        <p:blipFill>
          <a:blip r:embed="rId2"/>
          <a:srcRect l="7312" t="26866" r="19559" b="36043"/>
          <a:stretch/>
        </p:blipFill>
        <p:spPr>
          <a:xfrm>
            <a:off x="549720" y="2648520"/>
            <a:ext cx="8136000" cy="370692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1331640" y="1700640"/>
            <a:ext cx="6479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sur le bureau par défaut et sélectionner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Vue de dossier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FBAC84-EFC2-4511-A5D6-988B5FCDC7D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6764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6.13  Personnaliser le bureau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043640" y="1517040"/>
            <a:ext cx="230328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une image de fond d’écran pour le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fond d’écran des utilisateurs par défaut est l’écran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Pastel Hills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surligné ci-contre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utilisateurs pourront aussi choisir une image personnalisée (cliquer sur Ouvrir et sélectionner une image importée).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Picture 2"/>
          <p:cNvPicPr/>
          <p:nvPr/>
        </p:nvPicPr>
        <p:blipFill>
          <a:blip r:embed="rId2"/>
          <a:stretch/>
        </p:blipFill>
        <p:spPr>
          <a:xfrm>
            <a:off x="3780000" y="1626120"/>
            <a:ext cx="5039640" cy="469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AC3B93-2E9E-49C3-BB1B-47196E6B68F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2"/>
          <p:cNvPicPr/>
          <p:nvPr/>
        </p:nvPicPr>
        <p:blipFill>
          <a:blip r:embed="rId2"/>
          <a:stretch/>
        </p:blipFill>
        <p:spPr>
          <a:xfrm>
            <a:off x="2339640" y="3717000"/>
            <a:ext cx="6461640" cy="2211840"/>
          </a:xfrm>
          <a:prstGeom prst="rect">
            <a:avLst/>
          </a:prstGeom>
          <a:ln>
            <a:noFill/>
          </a:ln>
        </p:spPr>
      </p:pic>
      <p:pic>
        <p:nvPicPr>
          <p:cNvPr id="64" name="Picture 3"/>
          <p:cNvPicPr/>
          <p:nvPr/>
        </p:nvPicPr>
        <p:blipFill>
          <a:blip r:embed="rId3"/>
          <a:stretch/>
        </p:blipFill>
        <p:spPr>
          <a:xfrm>
            <a:off x="2988000" y="1911240"/>
            <a:ext cx="5504400" cy="15166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75640" y="1911240"/>
            <a:ext cx="2195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également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1.5  Confirmer les paramétrages (2)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  Connecter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1E78E35-F157-488C-9C74-1495DFF9C53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/>
          <p:cNvPicPr/>
          <p:nvPr/>
        </p:nvPicPr>
        <p:blipFill>
          <a:blip r:embed="rId2"/>
          <a:srcRect l="8655" r="7460" b="7322"/>
          <a:stretch/>
        </p:blipFill>
        <p:spPr>
          <a:xfrm>
            <a:off x="4068000" y="2061000"/>
            <a:ext cx="4803840" cy="298512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827640" y="1772640"/>
            <a:ext cx="309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cette invite (après les messages en jaune), connecter le disque dur externe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comprenant l’image à cloner sur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préférence, utiliser les ports USB3 (couleur bleue)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à l’arrière du PC.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Attendre 5 secondes et taper sur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1.7  Vérifier les disques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8A8C021-D48F-4C45-8BED-8F1F5A74A0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2"/>
          <p:cNvPicPr/>
          <p:nvPr/>
        </p:nvPicPr>
        <p:blipFill>
          <a:blip r:embed="rId2"/>
          <a:srcRect l="9079" t="13575" r="33491" b="41534"/>
          <a:stretch/>
        </p:blipFill>
        <p:spPr>
          <a:xfrm>
            <a:off x="3432960" y="2476440"/>
            <a:ext cx="5544720" cy="243720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436680" y="1700640"/>
            <a:ext cx="299520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vérifier que deux disques sont reconnus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/dev/sda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du PC)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/dev/sdb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support de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libellés (marques commerciales) de ces deux disques peuvent différer de ceux de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les  touches 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simultanément.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</TotalTime>
  <Words>2088</Words>
  <Application>Microsoft Office PowerPoint</Application>
  <PresentationFormat>Affichage à l'écran (4:3)</PresentationFormat>
  <Paragraphs>397</Paragraphs>
  <Slides>61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8" baseType="lpstr">
      <vt:lpstr>Arial</vt:lpstr>
      <vt:lpstr>Calibri</vt:lpstr>
      <vt:lpstr>DejaVu Sans</vt:lpstr>
      <vt:lpstr>StarSymbol</vt:lpstr>
      <vt:lpstr>Symbol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2.2 bis    En cas de problème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Cour des comptes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DU LOGICIEL ALTAÏR</dc:title>
  <dc:subject/>
  <dc:creator>Nicol, Fabrice</dc:creator>
  <dc:description/>
  <cp:lastModifiedBy>Nicol, Fabrice</cp:lastModifiedBy>
  <cp:revision>73</cp:revision>
  <dcterms:created xsi:type="dcterms:W3CDTF">2016-10-25T14:42:55Z</dcterms:created>
  <dcterms:modified xsi:type="dcterms:W3CDTF">2017-02-28T13:28:57Z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Cour des comptes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60</vt:i4>
  </property>
</Properties>
</file>